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9" r:id="rId3"/>
    <p:sldId id="280" r:id="rId4"/>
    <p:sldId id="281" r:id="rId5"/>
    <p:sldId id="275" r:id="rId6"/>
    <p:sldId id="259" r:id="rId7"/>
    <p:sldId id="256" r:id="rId8"/>
    <p:sldId id="257" r:id="rId9"/>
    <p:sldId id="258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3" r:id="rId19"/>
    <p:sldId id="268" r:id="rId20"/>
    <p:sldId id="269" r:id="rId21"/>
    <p:sldId id="272" r:id="rId22"/>
    <p:sldId id="270" r:id="rId23"/>
    <p:sldId id="271" r:id="rId24"/>
    <p:sldId id="274" r:id="rId25"/>
    <p:sldId id="283" r:id="rId26"/>
    <p:sldId id="284" r:id="rId27"/>
    <p:sldId id="285" r:id="rId28"/>
    <p:sldId id="286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DE758B2-25CA-4EA1-BA09-B98D77D31F51}">
          <p14:sldIdLst>
            <p14:sldId id="277"/>
            <p14:sldId id="279"/>
            <p14:sldId id="280"/>
            <p14:sldId id="281"/>
            <p14:sldId id="275"/>
            <p14:sldId id="259"/>
            <p14:sldId id="256"/>
            <p14:sldId id="257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73"/>
            <p14:sldId id="268"/>
            <p14:sldId id="269"/>
            <p14:sldId id="272"/>
            <p14:sldId id="270"/>
            <p14:sldId id="271"/>
            <p14:sldId id="274"/>
            <p14:sldId id="283"/>
            <p14:sldId id="284"/>
            <p14:sldId id="285"/>
            <p14:sldId id="286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>
      <p:cViewPr varScale="1">
        <p:scale>
          <a:sx n="70" d="100"/>
          <a:sy n="70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66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48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0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0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7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09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9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80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89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6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1EF82-D3E9-4919-B075-FDF5E17574ED}" type="datetimeFigureOut">
              <a:rPr lang="en-US" smtClean="0"/>
              <a:t>4/3/2016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4E13A-3F8F-439F-BFE5-BF4D784A3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9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8.jpg"/><Relationship Id="rId4" Type="http://schemas.openxmlformats.org/officeDocument/2006/relationships/image" Target="../media/image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oleObject" Target="../embeddings/oleObject18.bin"/><Relationship Id="rId7" Type="http://schemas.openxmlformats.org/officeDocument/2006/relationships/hyperlink" Target="http://www.google.co.in/url?url=http://www.evaptechinc.com/new-towers/ec&amp;rct=j&amp;frm=1&amp;q=&amp;esrc=s&amp;sa=U&amp;ei=y8OfVMDBB8-jugTe14BI&amp;ved=0CDUQ9QEwEA&amp;usg=AFQjCNFSkhzZWuxjF3-Eg3bH2LmsAnXcGg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2.jpeg"/><Relationship Id="rId5" Type="http://schemas.openxmlformats.org/officeDocument/2006/relationships/hyperlink" Target="http://www.google.co.in/url?url=http://h2ocooling.com/cooling-tower-repair-upgrade/&amp;rct=j&amp;frm=1&amp;q=&amp;esrc=s&amp;sa=U&amp;ei=rb-fVJGAC4yJuATM6YLQCQ&amp;ved=0CDcQ9QEwEA&amp;usg=AFQjCNHnzRV9h7bGmBA81D_iItigG1cKHQ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1.wmf"/><Relationship Id="rId9" Type="http://schemas.openxmlformats.org/officeDocument/2006/relationships/hyperlink" Target="http://www.google.co.in/url?url=http://amertechtower.com/cooling-tower-repair/&amp;rct=j&amp;frm=1&amp;q=&amp;esrc=s&amp;sa=U&amp;ei=rb-fVJGAC4yJuATM6YLQCQ&amp;ved=0CBsQ9QEwAg&amp;usg=AFQjCNGn-5qXOZkp_Me9YRMvuIos2Mh4h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9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31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8.jp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9.JP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41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13.pn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hyperlink" Target="http://www.google.co.in/url?url=http://www.gc3.com/default.aspx?tabid=90&amp;rct=j&amp;frm=1&amp;q=&amp;esrc=s&amp;sa=U&amp;ei=58OfVO6dAYixuASYiYLICQ&amp;ved=0CCcQ9QEwCTgU&amp;usg=AFQjCNHRZzPGl2MJmtgvKizBzUZt2w_hyQ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86863" cy="297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220200" cy="1143000"/>
          </a:xfrm>
        </p:spPr>
        <p:txBody>
          <a:bodyPr anchor="ctr" anchorCtr="0">
            <a:noAutofit/>
          </a:bodyPr>
          <a:lstStyle/>
          <a:p>
            <a:pPr algn="ctr"/>
            <a:r>
              <a:rPr lang="en-US" sz="6600" dirty="0" smtClean="0">
                <a:solidFill>
                  <a:srgbClr val="7030A0"/>
                </a:solidFill>
                <a:latin typeface="Bauhaus 93" pitchFamily="82" charset="0"/>
              </a:rPr>
              <a:t>WELCOME</a:t>
            </a:r>
            <a:r>
              <a:rPr lang="en-US" sz="6600" b="1" dirty="0" smtClean="0">
                <a:solidFill>
                  <a:srgbClr val="7030A0"/>
                </a:solidFill>
                <a:latin typeface="Bauhaus 93" pitchFamily="82" charset="0"/>
              </a:rPr>
              <a:t>  </a:t>
            </a:r>
            <a:br>
              <a:rPr lang="en-US" sz="6600" b="1" dirty="0" smtClean="0">
                <a:solidFill>
                  <a:srgbClr val="7030A0"/>
                </a:solidFill>
                <a:latin typeface="Bauhaus 93" pitchFamily="82" charset="0"/>
              </a:rPr>
            </a:br>
            <a:endParaRPr lang="en-US" sz="6600" b="1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76200" y="1905000"/>
            <a:ext cx="9372600" cy="1371600"/>
          </a:xfrm>
          <a:prstGeom prst="rect">
            <a:avLst/>
          </a:prstGeom>
        </p:spPr>
        <p:txBody>
          <a:bodyPr vert="horz" l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 smtClean="0">
                <a:solidFill>
                  <a:schemeClr val="bg1"/>
                </a:solidFill>
                <a:latin typeface="Bodoni MT Black" pitchFamily="18" charset="0"/>
                <a:ea typeface="+mj-ea"/>
                <a:cs typeface="+mj-cs"/>
              </a:rPr>
              <a:t>Aerotech</a:t>
            </a:r>
            <a:r>
              <a:rPr lang="en-US" sz="5400" dirty="0" smtClean="0">
                <a:solidFill>
                  <a:schemeClr val="bg1"/>
                </a:solidFill>
                <a:latin typeface="Bodoni MT Black" pitchFamily="18" charset="0"/>
                <a:ea typeface="+mj-ea"/>
                <a:cs typeface="+mj-cs"/>
              </a:rPr>
              <a:t> Energy </a:t>
            </a:r>
            <a:r>
              <a:rPr lang="en-US" sz="5400" dirty="0" err="1" smtClean="0">
                <a:solidFill>
                  <a:schemeClr val="bg1"/>
                </a:solidFill>
                <a:latin typeface="Bodoni MT Black" pitchFamily="18" charset="0"/>
                <a:ea typeface="+mj-ea"/>
                <a:cs typeface="+mj-cs"/>
              </a:rPr>
              <a:t>Pvt</a:t>
            </a:r>
            <a:r>
              <a:rPr lang="en-US" sz="5400" dirty="0" smtClean="0">
                <a:solidFill>
                  <a:schemeClr val="bg1"/>
                </a:solidFill>
                <a:latin typeface="Bodoni MT Black" pitchFamily="18" charset="0"/>
                <a:ea typeface="+mj-ea"/>
                <a:cs typeface="+mj-cs"/>
              </a:rPr>
              <a:t> Ltd</a:t>
            </a:r>
            <a:r>
              <a:rPr kumimoji="0" lang="en-US" sz="5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MT Black" pitchFamily="18" charset="0"/>
                <a:ea typeface="+mj-ea"/>
                <a:cs typeface="+mj-cs"/>
              </a:rPr>
              <a:t>  </a:t>
            </a:r>
            <a:br>
              <a:rPr kumimoji="0" lang="en-US" sz="540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odoni MT Black" pitchFamily="18" charset="0"/>
                <a:ea typeface="+mj-ea"/>
                <a:cs typeface="+mj-cs"/>
              </a:rPr>
            </a:b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odoni MT Black" pitchFamily="18" charset="0"/>
              <a:ea typeface="+mj-ea"/>
              <a:cs typeface="+mj-cs"/>
            </a:endParaRPr>
          </a:p>
        </p:txBody>
      </p:sp>
      <p:pic>
        <p:nvPicPr>
          <p:cNvPr id="6" name="Picture 2" descr="Image result for cooling tower presen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95600"/>
            <a:ext cx="7162800" cy="38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CorelDRAW" r:id="rId5" imgW="1216008" imgH="612792" progId="CorelDRAW.Graphic.12">
                  <p:embed/>
                </p:oleObj>
              </mc:Choice>
              <mc:Fallback>
                <p:oleObj name="CorelDRAW" r:id="rId5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7629"/>
            <a:ext cx="2514600" cy="200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38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7030A0"/>
                </a:solidFill>
                <a:latin typeface="Bauhaus 93" pitchFamily="82" charset="0"/>
              </a:rPr>
              <a:t>       The Assignment (Sample Case Study)</a:t>
            </a:r>
            <a:endParaRPr lang="en-US" sz="4000" b="1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Performance Improvement </a:t>
            </a:r>
          </a:p>
          <a:p>
            <a:r>
              <a:rPr lang="en-US" dirty="0" smtClean="0"/>
              <a:t>Client 		: ESSAR POWER </a:t>
            </a:r>
            <a:r>
              <a:rPr lang="en-US" dirty="0" smtClean="0"/>
              <a:t>Ltd. Jamnagar</a:t>
            </a:r>
            <a:endParaRPr lang="en-US" dirty="0" smtClean="0"/>
          </a:p>
          <a:p>
            <a:r>
              <a:rPr lang="en-US" dirty="0" smtClean="0"/>
              <a:t>Capacity 	: 2 x600 MW power plant </a:t>
            </a:r>
          </a:p>
          <a:p>
            <a:r>
              <a:rPr lang="en-US" dirty="0" smtClean="0"/>
              <a:t>Water   </a:t>
            </a:r>
            <a:r>
              <a:rPr lang="en-US" dirty="0" smtClean="0"/>
              <a:t>		: See Water </a:t>
            </a:r>
          </a:p>
          <a:p>
            <a:r>
              <a:rPr lang="en-US" dirty="0" smtClean="0"/>
              <a:t>Number of CT : 4 x 12 Cell </a:t>
            </a:r>
          </a:p>
          <a:p>
            <a:r>
              <a:rPr lang="en-US" dirty="0" smtClean="0"/>
              <a:t>Required Approach : 5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8068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5000" b="1" dirty="0" smtClean="0">
                <a:solidFill>
                  <a:srgbClr val="7030A0"/>
                </a:solidFill>
                <a:latin typeface="Bauhaus 93" pitchFamily="82" charset="0"/>
              </a:rPr>
              <a:t>       Cooling Tower Designed for </a:t>
            </a:r>
            <a:endParaRPr lang="en-US" sz="5000" b="1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Water </a:t>
            </a:r>
            <a:r>
              <a:rPr lang="en-US" dirty="0" err="1" smtClean="0"/>
              <a:t>Qty</a:t>
            </a:r>
            <a:r>
              <a:rPr lang="en-US" dirty="0" smtClean="0"/>
              <a:t> 	: 3500 CMH per Cell</a:t>
            </a:r>
          </a:p>
          <a:p>
            <a:r>
              <a:rPr lang="en-US" dirty="0" smtClean="0"/>
              <a:t>Designed HWT: 45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</a:p>
          <a:p>
            <a:r>
              <a:rPr lang="en-US" dirty="0" smtClean="0"/>
              <a:t>Designed CWT: 32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</a:p>
          <a:p>
            <a:r>
              <a:rPr lang="en-US" dirty="0" smtClean="0"/>
              <a:t>WBT		: 28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</a:p>
          <a:p>
            <a:r>
              <a:rPr lang="en-US" dirty="0" smtClean="0"/>
              <a:t>Approach	: 4 </a:t>
            </a:r>
            <a:r>
              <a:rPr lang="en-US" dirty="0" err="1" smtClean="0"/>
              <a:t>Deg</a:t>
            </a:r>
            <a:r>
              <a:rPr lang="en-US" dirty="0" smtClean="0"/>
              <a:t> C 	 </a:t>
            </a:r>
          </a:p>
          <a:p>
            <a:r>
              <a:rPr lang="en-US" dirty="0" smtClean="0"/>
              <a:t>Fill			: C19 </a:t>
            </a:r>
            <a:r>
              <a:rPr lang="en-US" dirty="0" smtClean="0"/>
              <a:t>Vertical Offset Flute </a:t>
            </a:r>
            <a:r>
              <a:rPr lang="en-US" dirty="0" smtClean="0"/>
              <a:t>(Film)  </a:t>
            </a:r>
          </a:p>
          <a:p>
            <a:r>
              <a:rPr lang="en-US" dirty="0" smtClean="0"/>
              <a:t>Fan 		: 30 </a:t>
            </a:r>
            <a:r>
              <a:rPr lang="en-US" dirty="0" err="1" smtClean="0"/>
              <a:t>ft</a:t>
            </a:r>
            <a:r>
              <a:rPr lang="en-US" dirty="0" smtClean="0"/>
              <a:t> 8 Blade </a:t>
            </a:r>
            <a:r>
              <a:rPr lang="en-US" dirty="0" err="1" smtClean="0"/>
              <a:t>Assy</a:t>
            </a:r>
            <a:endParaRPr lang="en-US" dirty="0" smtClean="0"/>
          </a:p>
          <a:p>
            <a:r>
              <a:rPr lang="en-US" dirty="0" smtClean="0"/>
              <a:t>Motor Power 	: 130 kW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865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Bauhaus 93" pitchFamily="82" charset="0"/>
              </a:rPr>
              <a:t>OBSERVATION  1</a:t>
            </a:r>
            <a:endParaRPr lang="en-US" sz="5000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sz="3400" b="1" u="sng" dirty="0" smtClean="0"/>
              <a:t>Required Improper </a:t>
            </a:r>
            <a:r>
              <a:rPr lang="en-US" sz="3400" b="1" u="sng" dirty="0"/>
              <a:t>Distribution System.­</a:t>
            </a:r>
            <a:endParaRPr lang="en-US" sz="3400" dirty="0"/>
          </a:p>
          <a:p>
            <a:pPr algn="just"/>
            <a:r>
              <a:rPr lang="en-US" sz="3400" dirty="0"/>
              <a:t>Existing Distribution system has 256 nozzle for an area of 2304 sq. ft. each nozzle is covering an area of 9 sq. ft. Physical observation at sight shows considerable plan area is starving without water. Since the PVC </a:t>
            </a:r>
            <a:r>
              <a:rPr lang="en-US" sz="3400" dirty="0" smtClean="0"/>
              <a:t>fill pack </a:t>
            </a:r>
            <a:r>
              <a:rPr lang="en-US" sz="3400" dirty="0"/>
              <a:t>has </a:t>
            </a:r>
            <a:r>
              <a:rPr lang="en-US" sz="3400" dirty="0" smtClean="0"/>
              <a:t>vertical offset flute</a:t>
            </a:r>
            <a:r>
              <a:rPr lang="en-US" sz="3400" dirty="0" smtClean="0"/>
              <a:t>, </a:t>
            </a:r>
            <a:r>
              <a:rPr lang="en-US" sz="3400" dirty="0"/>
              <a:t>heat transfer area unused is very high. Moving type of </a:t>
            </a:r>
            <a:r>
              <a:rPr lang="en-US" sz="3400" dirty="0" smtClean="0"/>
              <a:t>sprinkler </a:t>
            </a:r>
            <a:r>
              <a:rPr lang="en-US" sz="3400" dirty="0" smtClean="0"/>
              <a:t>on </a:t>
            </a:r>
            <a:r>
              <a:rPr lang="en-US" sz="3400" dirty="0"/>
              <a:t>the nozzle is jammed </a:t>
            </a:r>
            <a:r>
              <a:rPr lang="en-US" sz="3400" dirty="0" smtClean="0"/>
              <a:t>and breaking in many </a:t>
            </a:r>
            <a:r>
              <a:rPr lang="en-US" sz="3400" dirty="0"/>
              <a:t>nozzle. This adds to the problem of poor water </a:t>
            </a:r>
            <a:r>
              <a:rPr lang="en-US" sz="3400" dirty="0" smtClean="0"/>
              <a:t>distribution. </a:t>
            </a:r>
            <a:r>
              <a:rPr lang="en-US" sz="3400" dirty="0"/>
              <a:t>Once the sprinkler stops moving, the water distribution concentrates at one point. </a:t>
            </a:r>
            <a:endParaRPr lang="en-US" sz="3400" dirty="0" smtClean="0"/>
          </a:p>
          <a:p>
            <a:pPr algn="just"/>
            <a:r>
              <a:rPr lang="en-US" sz="3400" b="1" dirty="0" smtClean="0"/>
              <a:t>Modified:</a:t>
            </a:r>
            <a:r>
              <a:rPr lang="en-US" sz="3400" dirty="0" smtClean="0"/>
              <a:t> </a:t>
            </a:r>
            <a:r>
              <a:rPr lang="en-US" sz="3400" dirty="0" smtClean="0"/>
              <a:t>Proper </a:t>
            </a:r>
            <a:r>
              <a:rPr lang="en-US" sz="3400" dirty="0"/>
              <a:t>distribution on plan area will ensure complete coverage of water distribution throughout the </a:t>
            </a:r>
            <a:r>
              <a:rPr lang="en-US" sz="3400" dirty="0" err="1"/>
              <a:t>fillpack</a:t>
            </a:r>
            <a:r>
              <a:rPr lang="en-US" sz="3400" dirty="0"/>
              <a:t> area. In proposed distribution system, stationary nozzles without any moving parts are used. These nozzles is </a:t>
            </a:r>
            <a:r>
              <a:rPr lang="en-US" sz="3400" dirty="0" smtClean="0"/>
              <a:t>four </a:t>
            </a:r>
            <a:r>
              <a:rPr lang="en-US" sz="3400" dirty="0"/>
              <a:t>stage gravity flow, non-clogging type and ensures free flow of water even with high TDS level. </a:t>
            </a:r>
            <a:r>
              <a:rPr lang="en-US" sz="3400" dirty="0" smtClean="0"/>
              <a:t>This four stage  nozzle is capable to </a:t>
            </a:r>
            <a:r>
              <a:rPr lang="en-US" sz="3400" dirty="0"/>
              <a:t>covers an area of </a:t>
            </a:r>
            <a:r>
              <a:rPr lang="en-US" sz="3400" dirty="0" smtClean="0"/>
              <a:t>9 </a:t>
            </a:r>
            <a:r>
              <a:rPr lang="en-US" sz="3400" dirty="0"/>
              <a:t>sq. </a:t>
            </a:r>
            <a:r>
              <a:rPr lang="en-US" sz="3400" dirty="0" err="1" smtClean="0"/>
              <a:t>ft</a:t>
            </a:r>
            <a:r>
              <a:rPr lang="en-US" sz="3400" dirty="0" smtClean="0"/>
              <a:t> with out starving, </a:t>
            </a:r>
            <a:r>
              <a:rPr lang="en-US" sz="3400" dirty="0" smtClean="0"/>
              <a:t>hence </a:t>
            </a:r>
            <a:r>
              <a:rPr lang="en-US" sz="3400" dirty="0"/>
              <a:t>number of nozzles </a:t>
            </a:r>
            <a:r>
              <a:rPr lang="en-US" sz="3400" dirty="0" smtClean="0"/>
              <a:t>remaining same, resulted  no need to replace of </a:t>
            </a:r>
            <a:r>
              <a:rPr lang="en-US" sz="3400" dirty="0"/>
              <a:t>existing distribution </a:t>
            </a:r>
            <a:r>
              <a:rPr lang="en-US" sz="3400" dirty="0" smtClean="0"/>
              <a:t>system. </a:t>
            </a:r>
            <a:r>
              <a:rPr lang="en-US" sz="3400" dirty="0"/>
              <a:t>Modification and location of Nozzles is shown in the enclosed drawing. </a:t>
            </a:r>
          </a:p>
          <a:p>
            <a:pPr algn="just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9857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Bauhaus 93" pitchFamily="82" charset="0"/>
              </a:rPr>
              <a:t>OBSERVATION 2</a:t>
            </a:r>
            <a:endParaRPr lang="en-US" sz="5000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144000" cy="61722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3000" u="sng" dirty="0" smtClean="0"/>
              <a:t>Required Increase </a:t>
            </a:r>
            <a:r>
              <a:rPr lang="en-US" sz="3000" u="sng" dirty="0"/>
              <a:t>the Fan Air </a:t>
            </a:r>
            <a:r>
              <a:rPr lang="en-US" sz="3000" u="sng" dirty="0" smtClean="0"/>
              <a:t>Flow and Additional Diagonal </a:t>
            </a:r>
            <a:endParaRPr lang="en-US" sz="3000" u="sng" dirty="0"/>
          </a:p>
          <a:p>
            <a:pPr algn="just"/>
            <a:r>
              <a:rPr lang="en-US" sz="3000" dirty="0"/>
              <a:t>Structure Vibration increases while Fan Blade </a:t>
            </a:r>
            <a:r>
              <a:rPr lang="en-US" sz="3000" dirty="0" smtClean="0"/>
              <a:t>angle </a:t>
            </a:r>
            <a:r>
              <a:rPr lang="en-US" sz="3000" dirty="0"/>
              <a:t>is </a:t>
            </a:r>
            <a:r>
              <a:rPr lang="en-US" sz="3000" dirty="0" smtClean="0"/>
              <a:t>increased, </a:t>
            </a:r>
            <a:r>
              <a:rPr lang="en-US" sz="3000" dirty="0"/>
              <a:t>This is due to natural </a:t>
            </a:r>
            <a:r>
              <a:rPr lang="en-US" sz="3000" dirty="0" smtClean="0"/>
              <a:t>frequency of vibration </a:t>
            </a:r>
            <a:r>
              <a:rPr lang="en-US" sz="3000" dirty="0"/>
              <a:t>of Fan Blades at higher </a:t>
            </a:r>
            <a:r>
              <a:rPr lang="en-US" sz="3000" dirty="0" smtClean="0"/>
              <a:t>load on blade, </a:t>
            </a:r>
            <a:r>
              <a:rPr lang="en-US" sz="3000" dirty="0" smtClean="0"/>
              <a:t>which transferring on inadequate load distribution below </a:t>
            </a:r>
            <a:r>
              <a:rPr lang="en-US" sz="3000" dirty="0"/>
              <a:t>gear box load bearing structure. </a:t>
            </a:r>
            <a:endParaRPr lang="en-US" sz="3000" dirty="0" smtClean="0"/>
          </a:p>
          <a:p>
            <a:pPr algn="just"/>
            <a:r>
              <a:rPr lang="en-US" sz="3000" dirty="0" smtClean="0"/>
              <a:t>Changed the fan blades configuration to </a:t>
            </a:r>
            <a:r>
              <a:rPr lang="en-US" sz="3000" dirty="0" smtClean="0"/>
              <a:t>achieve </a:t>
            </a:r>
            <a:r>
              <a:rPr lang="en-US" sz="3000" dirty="0" smtClean="0"/>
              <a:t>required L/G ratio </a:t>
            </a:r>
            <a:r>
              <a:rPr lang="en-US" sz="3000" dirty="0" smtClean="0"/>
              <a:t>and too reduce </a:t>
            </a:r>
            <a:r>
              <a:rPr lang="en-US" sz="3000" dirty="0"/>
              <a:t>the load on individual </a:t>
            </a:r>
            <a:r>
              <a:rPr lang="en-US" sz="3000" dirty="0" smtClean="0"/>
              <a:t>blade.</a:t>
            </a:r>
          </a:p>
          <a:p>
            <a:pPr algn="just"/>
            <a:r>
              <a:rPr lang="en-US" sz="3000" dirty="0" smtClean="0"/>
              <a:t>Additional </a:t>
            </a:r>
            <a:r>
              <a:rPr lang="en-US" sz="3000" dirty="0"/>
              <a:t>FRP structure strengthening </a:t>
            </a:r>
            <a:r>
              <a:rPr lang="en-US" sz="3000" dirty="0" smtClean="0"/>
              <a:t>inadequate load bearing structure below </a:t>
            </a:r>
            <a:r>
              <a:rPr lang="en-US" sz="3000" dirty="0"/>
              <a:t>gear </a:t>
            </a:r>
            <a:r>
              <a:rPr lang="en-US" sz="3000" dirty="0" smtClean="0"/>
              <a:t>box. </a:t>
            </a:r>
            <a:endParaRPr lang="en-US" sz="3000" dirty="0"/>
          </a:p>
          <a:p>
            <a:pPr algn="just"/>
            <a:endParaRPr lang="en-US" sz="30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2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022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Bauhaus 93" pitchFamily="82" charset="0"/>
              </a:rPr>
              <a:t>OBSERVAYION 3</a:t>
            </a:r>
            <a:endParaRPr lang="en-US" sz="5000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Exhausted Air Re-circulation &amp; </a:t>
            </a:r>
            <a:r>
              <a:rPr lang="en-US" b="1" u="sng" dirty="0" smtClean="0"/>
              <a:t>Required </a:t>
            </a:r>
            <a:r>
              <a:rPr lang="en-US" b="1" u="sng" dirty="0" smtClean="0"/>
              <a:t>Recovery </a:t>
            </a:r>
            <a:r>
              <a:rPr lang="en-US" b="1" u="sng" dirty="0"/>
              <a:t>Cone Fan Stack-</a:t>
            </a:r>
            <a:endParaRPr lang="en-US" dirty="0"/>
          </a:p>
          <a:p>
            <a:pPr algn="just"/>
            <a:r>
              <a:rPr lang="en-US" dirty="0"/>
              <a:t>Recovery Cone Stack should be provided to improve Fan efficiency and reduce </a:t>
            </a:r>
            <a:r>
              <a:rPr lang="en-US" dirty="0" smtClean="0"/>
              <a:t>recirculation </a:t>
            </a:r>
            <a:r>
              <a:rPr lang="en-US" dirty="0"/>
              <a:t>of Air. Drawing for Recovery Cone Fan Stack and Fan characteristic curve is enclosed herewith.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6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905249"/>
            <a:ext cx="3429000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32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Bauhaus 93" pitchFamily="82" charset="0"/>
              </a:rPr>
              <a:t>OBSERVATION 4</a:t>
            </a:r>
            <a:endParaRPr lang="en-US" sz="5000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067800" cy="60198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n-US" b="1" u="sng" dirty="0"/>
              <a:t>Clogging of </a:t>
            </a:r>
            <a:r>
              <a:rPr lang="en-US" b="1" u="sng" dirty="0" err="1"/>
              <a:t>Fillpack</a:t>
            </a:r>
            <a:r>
              <a:rPr lang="en-US" b="1" u="sng" dirty="0"/>
              <a:t>-</a:t>
            </a:r>
            <a:endParaRPr lang="en-US" dirty="0"/>
          </a:p>
          <a:p>
            <a:pPr algn="just"/>
            <a:r>
              <a:rPr lang="en-US" dirty="0"/>
              <a:t>Corrugated </a:t>
            </a:r>
            <a:r>
              <a:rPr lang="en-US" dirty="0" err="1"/>
              <a:t>fillapck</a:t>
            </a:r>
            <a:r>
              <a:rPr lang="en-US" dirty="0"/>
              <a:t> tends to get clogged over a period of </a:t>
            </a:r>
            <a:r>
              <a:rPr lang="en-US" dirty="0" smtClean="0"/>
              <a:t>time, Collected dust in </a:t>
            </a:r>
            <a:r>
              <a:rPr lang="en-US" dirty="0"/>
              <a:t>the inlet air is washed and mixed in the circulating </a:t>
            </a:r>
            <a:r>
              <a:rPr lang="en-US" dirty="0" smtClean="0"/>
              <a:t>water, Collected fine </a:t>
            </a:r>
            <a:r>
              <a:rPr lang="en-US" dirty="0"/>
              <a:t>dust </a:t>
            </a:r>
            <a:r>
              <a:rPr lang="en-US" dirty="0" smtClean="0"/>
              <a:t>will </a:t>
            </a:r>
            <a:r>
              <a:rPr lang="en-US" dirty="0"/>
              <a:t>be deposited in the corrugation points of PVC </a:t>
            </a:r>
            <a:r>
              <a:rPr lang="en-US" dirty="0" err="1" smtClean="0"/>
              <a:t>fillpack</a:t>
            </a:r>
            <a:r>
              <a:rPr lang="en-US" dirty="0" smtClean="0"/>
              <a:t> allow </a:t>
            </a:r>
            <a:r>
              <a:rPr lang="en-US" dirty="0"/>
              <a:t>free </a:t>
            </a:r>
            <a:r>
              <a:rPr lang="en-US" dirty="0" smtClean="0"/>
              <a:t>water flow without </a:t>
            </a:r>
            <a:r>
              <a:rPr lang="en-US" dirty="0"/>
              <a:t>restriction within the fill pack. This will reduce </a:t>
            </a:r>
            <a:r>
              <a:rPr lang="en-US" dirty="0" smtClean="0"/>
              <a:t>retention </a:t>
            </a:r>
            <a:r>
              <a:rPr lang="en-US" dirty="0"/>
              <a:t>time </a:t>
            </a:r>
            <a:r>
              <a:rPr lang="en-US" dirty="0" smtClean="0"/>
              <a:t>between air &amp; water, </a:t>
            </a:r>
            <a:r>
              <a:rPr lang="en-US" dirty="0"/>
              <a:t>Combined effect of the same will be poor </a:t>
            </a:r>
            <a:r>
              <a:rPr lang="en-US" dirty="0" smtClean="0"/>
              <a:t>thermal performance </a:t>
            </a:r>
            <a:r>
              <a:rPr lang="en-US" dirty="0"/>
              <a:t>of the Tower. </a:t>
            </a:r>
            <a:endParaRPr lang="en-US" dirty="0" smtClean="0"/>
          </a:p>
          <a:p>
            <a:pPr algn="just"/>
            <a:r>
              <a:rPr lang="en-US" dirty="0" smtClean="0"/>
              <a:t>Periodic </a:t>
            </a:r>
            <a:r>
              <a:rPr lang="en-US" dirty="0"/>
              <a:t>cleaning of </a:t>
            </a:r>
            <a:r>
              <a:rPr lang="en-US" dirty="0" err="1"/>
              <a:t>fillpack</a:t>
            </a:r>
            <a:r>
              <a:rPr lang="en-US" dirty="0"/>
              <a:t> is necessary to maintain steady return water </a:t>
            </a:r>
            <a:r>
              <a:rPr lang="en-US" dirty="0" smtClean="0"/>
              <a:t>temperature, </a:t>
            </a:r>
            <a:r>
              <a:rPr lang="en-US" dirty="0"/>
              <a:t>Physical inspection of </a:t>
            </a:r>
            <a:r>
              <a:rPr lang="en-US" dirty="0" err="1"/>
              <a:t>fillpack</a:t>
            </a:r>
            <a:r>
              <a:rPr lang="en-US" dirty="0"/>
              <a:t> at site shows considerable </a:t>
            </a:r>
            <a:r>
              <a:rPr lang="en-US" dirty="0" smtClean="0"/>
              <a:t>clogging,</a:t>
            </a:r>
          </a:p>
          <a:p>
            <a:pPr algn="just"/>
            <a:r>
              <a:rPr lang="en-US" dirty="0" smtClean="0"/>
              <a:t>Cleaning </a:t>
            </a:r>
            <a:r>
              <a:rPr lang="en-US" dirty="0"/>
              <a:t>of </a:t>
            </a:r>
            <a:r>
              <a:rPr lang="en-US" dirty="0" err="1"/>
              <a:t>Fillpack</a:t>
            </a:r>
            <a:r>
              <a:rPr lang="en-US" dirty="0"/>
              <a:t> is advised to improve </a:t>
            </a:r>
            <a:r>
              <a:rPr lang="en-US" dirty="0" smtClean="0"/>
              <a:t>Cooling Tower effectiveness. </a:t>
            </a:r>
            <a:endParaRPr lang="en-US" dirty="0"/>
          </a:p>
          <a:p>
            <a:pPr algn="just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9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17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Bauhaus 93" pitchFamily="82" charset="0"/>
              </a:rPr>
              <a:t>OBSERVATION 5</a:t>
            </a:r>
            <a:endParaRPr lang="en-US" sz="5000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94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b="1" dirty="0"/>
              <a:t>5. </a:t>
            </a:r>
            <a:r>
              <a:rPr lang="en-US" b="1" u="sng" dirty="0"/>
              <a:t>Fill Pack Cleaning-</a:t>
            </a:r>
            <a:endParaRPr lang="en-US" dirty="0"/>
          </a:p>
          <a:p>
            <a:pPr algn="just"/>
            <a:r>
              <a:rPr lang="en-US" dirty="0"/>
              <a:t>It is advisable to procure </a:t>
            </a:r>
            <a:r>
              <a:rPr lang="en-US" dirty="0" err="1" smtClean="0"/>
              <a:t>fillpack</a:t>
            </a:r>
            <a:r>
              <a:rPr lang="en-US" dirty="0" smtClean="0"/>
              <a:t> </a:t>
            </a:r>
            <a:r>
              <a:rPr lang="en-US" dirty="0"/>
              <a:t>for 1 </a:t>
            </a:r>
            <a:r>
              <a:rPr lang="en-US" dirty="0" smtClean="0"/>
              <a:t>cell &amp; </a:t>
            </a:r>
            <a:r>
              <a:rPr lang="en-US" dirty="0"/>
              <a:t>Fill pack of 1 cell will be removed for cleaning and the new </a:t>
            </a:r>
            <a:r>
              <a:rPr lang="en-US" dirty="0" err="1"/>
              <a:t>fillpack</a:t>
            </a:r>
            <a:r>
              <a:rPr lang="en-US" dirty="0"/>
              <a:t> will be installed. The process of cleaning the fill pack can be carried out cell by cell after cleaning the </a:t>
            </a:r>
            <a:r>
              <a:rPr lang="en-US" dirty="0" err="1"/>
              <a:t>fillpack</a:t>
            </a:r>
            <a:r>
              <a:rPr lang="en-US" dirty="0"/>
              <a:t> removed from 1</a:t>
            </a:r>
            <a:r>
              <a:rPr lang="en-US" baseline="30000" dirty="0"/>
              <a:t>st </a:t>
            </a:r>
            <a:r>
              <a:rPr lang="en-US" dirty="0"/>
              <a:t>cell. Majority of </a:t>
            </a:r>
            <a:r>
              <a:rPr lang="en-US" dirty="0" err="1"/>
              <a:t>fillpack</a:t>
            </a:r>
            <a:r>
              <a:rPr lang="en-US" dirty="0"/>
              <a:t> </a:t>
            </a:r>
            <a:r>
              <a:rPr lang="en-US" dirty="0" smtClean="0"/>
              <a:t>could </a:t>
            </a:r>
            <a:r>
              <a:rPr lang="en-US" dirty="0"/>
              <a:t>be able to reuse. However exact quantity can be assessed only after physical inspection of dismantled </a:t>
            </a:r>
            <a:r>
              <a:rPr lang="en-US" dirty="0" err="1"/>
              <a:t>fillpack</a:t>
            </a:r>
            <a:r>
              <a:rPr lang="en-US" dirty="0"/>
              <a:t>. </a:t>
            </a:r>
          </a:p>
          <a:p>
            <a:pPr algn="just"/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3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543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EXISTING CT TEST REPORT </a:t>
            </a:r>
            <a:endParaRPr lang="en-US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926205"/>
              </p:ext>
            </p:extLst>
          </p:nvPr>
        </p:nvGraphicFramePr>
        <p:xfrm>
          <a:off x="0" y="753665"/>
          <a:ext cx="6907530" cy="44866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4804"/>
                <a:gridCol w="889349"/>
                <a:gridCol w="904423"/>
                <a:gridCol w="904423"/>
                <a:gridCol w="2204531"/>
              </a:tblGrid>
              <a:tr h="2328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Parameter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Designed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Unit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Tested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Remark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592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Type of cooling tower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Induced Draught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Water flow rate	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CMH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3500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cell per tower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operating cell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Area per cell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SFT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2304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Fan power	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Kw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88.42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Air flow per cell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CMS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Elevation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Sea  level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Barometric pressure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Standard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Hot Water Temperature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Cold water temperature 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Range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Inlet wet bulb temperature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Approach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Inlet dry bulb temperature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27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L/G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Capability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%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41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Vibration at motor end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MM/S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3.4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Vibration at fan stack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MM/S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Vibration at deck 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MM/S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29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66800"/>
            <a:ext cx="4191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209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954" y="4876800"/>
            <a:ext cx="277504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8" name="CorelDRAW" r:id="rId6" imgW="1216008" imgH="612792" progId="CorelDRAW.Graphic.12">
                  <p:embed/>
                </p:oleObj>
              </mc:Choice>
              <mc:Fallback>
                <p:oleObj name="CorelDRAW" r:id="rId6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87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Bauhaus 93" pitchFamily="82" charset="0"/>
              </a:rPr>
              <a:t>     Aerotech Designed Proposal </a:t>
            </a:r>
            <a:endParaRPr lang="en-US" sz="5000" dirty="0">
              <a:solidFill>
                <a:srgbClr val="7030A0"/>
              </a:solidFill>
              <a:latin typeface="Bauhaus 93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r>
              <a:rPr lang="en-US" dirty="0" smtClean="0"/>
              <a:t>Water </a:t>
            </a:r>
            <a:r>
              <a:rPr lang="en-US" dirty="0" err="1" smtClean="0"/>
              <a:t>Qty</a:t>
            </a:r>
            <a:r>
              <a:rPr lang="en-US" dirty="0" smtClean="0"/>
              <a:t> 	: 3500 CMH per Cell</a:t>
            </a:r>
          </a:p>
          <a:p>
            <a:r>
              <a:rPr lang="en-US" dirty="0" smtClean="0"/>
              <a:t>Designed HWT: 45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</a:p>
          <a:p>
            <a:r>
              <a:rPr lang="en-US" dirty="0" smtClean="0"/>
              <a:t>Designed CWT: 33.5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</a:p>
          <a:p>
            <a:r>
              <a:rPr lang="en-US" dirty="0" smtClean="0"/>
              <a:t>WBT		: 28.3 </a:t>
            </a:r>
            <a:r>
              <a:rPr lang="en-US" dirty="0" err="1" smtClean="0"/>
              <a:t>Deg</a:t>
            </a:r>
            <a:r>
              <a:rPr lang="en-US" dirty="0" smtClean="0"/>
              <a:t> C</a:t>
            </a:r>
          </a:p>
          <a:p>
            <a:r>
              <a:rPr lang="en-US" dirty="0" smtClean="0"/>
              <a:t>Approach	: 5.2 </a:t>
            </a:r>
            <a:r>
              <a:rPr lang="en-US" dirty="0" err="1" smtClean="0"/>
              <a:t>Deg</a:t>
            </a:r>
            <a:r>
              <a:rPr lang="en-US" dirty="0" smtClean="0"/>
              <a:t> C 	 </a:t>
            </a:r>
          </a:p>
          <a:p>
            <a:r>
              <a:rPr lang="en-US" dirty="0" smtClean="0"/>
              <a:t>Fill			: Existing with cleaned   </a:t>
            </a:r>
          </a:p>
          <a:p>
            <a:r>
              <a:rPr lang="en-US" dirty="0" smtClean="0"/>
              <a:t>Fan 		: 30 </a:t>
            </a:r>
            <a:r>
              <a:rPr lang="en-US" dirty="0" err="1" smtClean="0"/>
              <a:t>ft</a:t>
            </a:r>
            <a:r>
              <a:rPr lang="en-US" dirty="0" smtClean="0"/>
              <a:t> 10 Blade </a:t>
            </a:r>
            <a:r>
              <a:rPr lang="en-US" dirty="0" err="1" smtClean="0"/>
              <a:t>Assy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7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Nd9GcRnPpBjjya-R9adxXXGbetRmQa2H9r_0AWrh_dvRtcaQxZzo2CY0b380Fc6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44196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Nd9GcRfjdFsdfRRsW7jvdFokcVltOXJe0il_namHzrD1Tvj1Z9oLnI_y8GptiY">
            <a:hlinkClick r:id="rId7"/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63236"/>
            <a:ext cx="2590800" cy="1894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Nd9GcTRSgfWqeGA3mvyC6goqCutGmGxz0og8YyMug-6b3l1dQ3cRh5DimdHcg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63236"/>
            <a:ext cx="2133600" cy="18947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66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Bauhaus 93" pitchFamily="82" charset="0"/>
              </a:rPr>
              <a:t>    PROPOSSED DESIGNE DATA </a:t>
            </a:r>
            <a:endParaRPr lang="en-US" sz="5000" dirty="0">
              <a:solidFill>
                <a:srgbClr val="7030A0"/>
              </a:solidFill>
              <a:latin typeface="Bauhaus 93" pitchFamily="82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28858"/>
            <a:ext cx="4800600" cy="619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76712"/>
            <a:ext cx="3276600" cy="268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2" name="CorelDRAW" r:id="rId5" imgW="1216008" imgH="612792" progId="CorelDRAW.Graphic.12">
                  <p:embed/>
                </p:oleObj>
              </mc:Choice>
              <mc:Fallback>
                <p:oleObj name="CorelDRAW" r:id="rId5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4114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18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648200"/>
            <a:ext cx="2910049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4648200"/>
            <a:ext cx="2743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66800"/>
            <a:ext cx="91440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752" name="Object 11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CorelDRAW" r:id="rId6" imgW="914400" imgH="914400" progId="CorelDRAW.Graphic.12">
                  <p:embed/>
                </p:oleObj>
              </mc:Choice>
              <mc:Fallback>
                <p:oleObj name="CorelDRAW" r:id="rId6" imgW="914400" imgH="9144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753" name="Picture 8" descr="S600109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4648200"/>
            <a:ext cx="350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96200" y="4648200"/>
            <a:ext cx="146304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56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ts val="3000"/>
              <a:tabLst/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Bodoni MT" pitchFamily="18" charset="0"/>
              </a:rPr>
              <a:t>The Company has been incorporated and commenced manufacturing activities since 1996</a:t>
            </a:r>
          </a:p>
        </p:txBody>
      </p:sp>
    </p:spTree>
    <p:extLst>
      <p:ext uri="{BB962C8B-B14F-4D97-AF65-F5344CB8AC3E}">
        <p14:creationId xmlns:p14="http://schemas.microsoft.com/office/powerpoint/2010/main" val="24766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Bauhaus 93" pitchFamily="82" charset="0"/>
              </a:rPr>
              <a:t>AIR SIDE DATA </a:t>
            </a:r>
            <a:endParaRPr lang="en-US" sz="5000" dirty="0">
              <a:solidFill>
                <a:srgbClr val="7030A0"/>
              </a:solidFill>
              <a:latin typeface="Bauhaus 93" pitchFamily="82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520"/>
            <a:ext cx="4572000" cy="589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CorelDRAW" r:id="rId4" imgW="1216008" imgH="612792" progId="CorelDRAW.Graphic.12">
                  <p:embed/>
                </p:oleObj>
              </mc:Choice>
              <mc:Fallback>
                <p:oleObj name="CorelDRAW" r:id="rId4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00"/>
            <a:ext cx="48768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62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    FAN CHARACTERISTIC CURVE </a:t>
            </a:r>
            <a:endParaRPr lang="en-US" dirty="0">
              <a:solidFill>
                <a:srgbClr val="7030A0"/>
              </a:solidFill>
              <a:latin typeface="Bauhaus 93" pitchFamily="82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5951"/>
            <a:ext cx="4495800" cy="605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0" name="CorelDRAW" r:id="rId4" imgW="1216008" imgH="612792" progId="CorelDRAW.Graphic.12">
                  <p:embed/>
                </p:oleObj>
              </mc:Choice>
              <mc:Fallback>
                <p:oleObj name="CorelDRAW" r:id="rId4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220" y="762000"/>
            <a:ext cx="494978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747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         MODIFICATION ON FAN STACK &amp; Diagonal </a:t>
            </a:r>
            <a:endParaRPr lang="en-US" dirty="0">
              <a:solidFill>
                <a:srgbClr val="7030A0"/>
              </a:solidFill>
              <a:latin typeface="Bauhaus 93" pitchFamily="8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72382" y="657979"/>
            <a:ext cx="5694439" cy="6705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3" name="CorelDRAW" r:id="rId4" imgW="1216008" imgH="612792" progId="CorelDRAW.Graphic.12">
                  <p:embed/>
                </p:oleObj>
              </mc:Choice>
              <mc:Fallback>
                <p:oleObj name="CorelDRAW" r:id="rId4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04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372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         </a:t>
            </a:r>
            <a:r>
              <a:rPr lang="en-US" sz="4200" dirty="0" smtClean="0">
                <a:solidFill>
                  <a:srgbClr val="7030A0"/>
                </a:solidFill>
                <a:latin typeface="Bauhaus 93" pitchFamily="82" charset="0"/>
              </a:rPr>
              <a:t>IMPROVMENTS WATER </a:t>
            </a:r>
            <a:r>
              <a:rPr lang="en-US" sz="4200" dirty="0" smtClean="0">
                <a:solidFill>
                  <a:srgbClr val="7030A0"/>
                </a:solidFill>
                <a:latin typeface="Bauhaus 93" pitchFamily="82" charset="0"/>
              </a:rPr>
              <a:t>FLOW </a:t>
            </a:r>
            <a:endParaRPr lang="en-US" sz="4200" dirty="0">
              <a:solidFill>
                <a:srgbClr val="7030A0"/>
              </a:solidFill>
              <a:latin typeface="Bauhaus 93" pitchFamily="82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75958" y="113410"/>
            <a:ext cx="5620683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7" name="CorelDRAW" r:id="rId4" imgW="1216008" imgH="612792" progId="CorelDRAW.Graphic.12">
                  <p:embed/>
                </p:oleObj>
              </mc:Choice>
              <mc:Fallback>
                <p:oleObj name="CorelDRAW" r:id="rId4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334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3004"/>
            <a:ext cx="8229600" cy="1143000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rgbClr val="7030A0"/>
                </a:solidFill>
                <a:latin typeface="Bauhaus 93" pitchFamily="82" charset="0"/>
              </a:rPr>
              <a:t>PURCHASE ORDER </a:t>
            </a:r>
            <a:endParaRPr lang="en-US" sz="5000" dirty="0">
              <a:solidFill>
                <a:srgbClr val="7030A0"/>
              </a:solidFill>
              <a:latin typeface="Bauhaus 93" pitchFamily="82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76195"/>
            <a:ext cx="2514600" cy="461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7" y="1176196"/>
            <a:ext cx="3186113" cy="461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1176196"/>
            <a:ext cx="317688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0" name="CorelDRAW" r:id="rId6" imgW="1216008" imgH="612792" progId="CorelDRAW.Graphic.12">
                  <p:embed/>
                </p:oleObj>
              </mc:Choice>
              <mc:Fallback>
                <p:oleObj name="CorelDRAW" r:id="rId6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743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   Fan stack Height Increased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16" y="1909279"/>
            <a:ext cx="8229600" cy="3702306"/>
          </a:xfr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name="CorelDRAW" r:id="rId4" imgW="1216008" imgH="612792" progId="CorelDRAW.Graphic.12">
                  <p:embed/>
                </p:oleObj>
              </mc:Choice>
              <mc:Fallback>
                <p:oleObj name="CorelDRAW" r:id="rId4" imgW="1216008" imgH="61279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9279"/>
            <a:ext cx="3086100" cy="370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1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      Changed Fan Configuration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83" y="1219200"/>
            <a:ext cx="6034617" cy="4830763"/>
          </a:xfr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CorelDRAW" r:id="rId4" imgW="1216008" imgH="612792" progId="CorelDRAW.Graphic.12">
                  <p:embed/>
                </p:oleObj>
              </mc:Choice>
              <mc:Fallback>
                <p:oleObj name="CorelDRAW" r:id="rId4" imgW="1216008" imgH="61279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3200400" cy="483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047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      Improved Mechanical Support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0199"/>
            <a:ext cx="3124200" cy="4612303"/>
          </a:xfr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9" name="CorelDRAW" r:id="rId4" imgW="1216008" imgH="612792" progId="CorelDRAW.Graphic.12">
                  <p:embed/>
                </p:oleObj>
              </mc:Choice>
              <mc:Fallback>
                <p:oleObj name="CorelDRAW" r:id="rId4" imgW="1216008" imgH="61279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600199"/>
            <a:ext cx="6315500" cy="461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0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      Aerotech Four Stage Nozzle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951037"/>
            <a:ext cx="3394472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2880"/>
            <a:ext cx="5638800" cy="5395119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2" name="CorelDRAW" r:id="rId5" imgW="1216008" imgH="612792" progId="CorelDRAW.Graphic.12">
                  <p:embed/>
                </p:oleObj>
              </mc:Choice>
              <mc:Fallback>
                <p:oleObj name="CorelDRAW" r:id="rId5" imgW="1216008" imgH="61279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44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3414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Bauhaus 93" pitchFamily="82" charset="0"/>
              </a:rPr>
              <a:t>    </a:t>
            </a:r>
            <a:r>
              <a:rPr lang="en-US" sz="3600" dirty="0" smtClean="0">
                <a:solidFill>
                  <a:srgbClr val="7030A0"/>
                </a:solidFill>
                <a:latin typeface="Bauhaus 93" pitchFamily="82" charset="0"/>
              </a:rPr>
              <a:t>MODIFIED </a:t>
            </a:r>
            <a:r>
              <a:rPr lang="en-US" sz="3600" dirty="0">
                <a:solidFill>
                  <a:srgbClr val="7030A0"/>
                </a:solidFill>
                <a:latin typeface="Bauhaus 93" pitchFamily="82" charset="0"/>
              </a:rPr>
              <a:t>CT </a:t>
            </a:r>
            <a:r>
              <a:rPr lang="en-US" sz="3600" dirty="0" smtClean="0">
                <a:solidFill>
                  <a:srgbClr val="7030A0"/>
                </a:solidFill>
                <a:latin typeface="Bauhaus 93" pitchFamily="82" charset="0"/>
              </a:rPr>
              <a:t>PERFORMANCE TEST </a:t>
            </a:r>
            <a:r>
              <a:rPr lang="en-US" sz="3600" dirty="0">
                <a:solidFill>
                  <a:srgbClr val="7030A0"/>
                </a:solidFill>
                <a:latin typeface="Bauhaus 93" pitchFamily="82" charset="0"/>
              </a:rPr>
              <a:t>REPORT 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219200"/>
            <a:ext cx="8166284" cy="5546675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CorelDRAW" r:id="rId4" imgW="1216008" imgH="612792" progId="CorelDRAW.Graphic.12">
                  <p:embed/>
                </p:oleObj>
              </mc:Choice>
              <mc:Fallback>
                <p:oleObj name="CorelDRAW" r:id="rId4" imgW="1216008" imgH="61279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46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500" dirty="0" smtClean="0">
                <a:solidFill>
                  <a:srgbClr val="7030A0"/>
                </a:solidFill>
                <a:latin typeface="Bauhaus 93" pitchFamily="82" charset="0"/>
              </a:rPr>
              <a:t>Our</a:t>
            </a:r>
            <a:r>
              <a:rPr lang="en-US" sz="5500" dirty="0" smtClean="0">
                <a:solidFill>
                  <a:srgbClr val="7030A0"/>
                </a:solidFill>
                <a:latin typeface="Bodoni MT Black" pitchFamily="18" charset="0"/>
              </a:rPr>
              <a:t> Vision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52400" y="2438400"/>
            <a:ext cx="5105400" cy="4267200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Provide  </a:t>
            </a:r>
            <a:r>
              <a:rPr lang="en-US" sz="2800" dirty="0" smtClean="0">
                <a:solidFill>
                  <a:srgbClr val="0000FF"/>
                </a:solidFill>
              </a:rPr>
              <a:t>Consistent   </a:t>
            </a:r>
            <a:r>
              <a:rPr lang="en-US" sz="2800" dirty="0" smtClean="0">
                <a:solidFill>
                  <a:srgbClr val="0000FF"/>
                </a:solidFill>
              </a:rPr>
              <a:t>High Thermal Performance </a:t>
            </a:r>
            <a:r>
              <a:rPr lang="en-US" sz="2800" dirty="0" smtClean="0">
                <a:solidFill>
                  <a:srgbClr val="0000FF"/>
                </a:solidFill>
              </a:rPr>
              <a:t>and Trouble Free </a:t>
            </a:r>
            <a:r>
              <a:rPr lang="en-US" sz="2800" dirty="0">
                <a:solidFill>
                  <a:srgbClr val="0000FF"/>
                </a:solidFill>
              </a:rPr>
              <a:t>D</a:t>
            </a:r>
            <a:r>
              <a:rPr lang="en-US" sz="2800" dirty="0" smtClean="0">
                <a:solidFill>
                  <a:srgbClr val="0000FF"/>
                </a:solidFill>
              </a:rPr>
              <a:t>urable Cooling Towers.   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  <p:pic>
        <p:nvPicPr>
          <p:cNvPr id="28677" name="Picture 5" descr="ANd9GcTjGBTDP321_L9aPoaT305PrqGOUw_S_u2NCx3nj0MCnUeYEiq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524000"/>
            <a:ext cx="42672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1" name="Object 11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CorelDRAW" r:id="rId4" imgW="914400" imgH="914400" progId="CorelDRAW.Graphic.12">
                  <p:embed/>
                </p:oleObj>
              </mc:Choice>
              <mc:Fallback>
                <p:oleObj name="CorelDRAW" r:id="rId4" imgW="914400" imgH="9144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244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8001000" cy="758825"/>
          </a:xfrm>
        </p:spPr>
        <p:txBody>
          <a:bodyPr>
            <a:normAutofit fontScale="90000"/>
          </a:bodyPr>
          <a:lstStyle/>
          <a:p>
            <a:r>
              <a:rPr lang="en-US" sz="5500" b="1" dirty="0" err="1" smtClean="0">
                <a:solidFill>
                  <a:srgbClr val="7030A0"/>
                </a:solidFill>
                <a:latin typeface="Bauhaus 93" pitchFamily="82" charset="0"/>
              </a:rPr>
              <a:t>Aerotech</a:t>
            </a:r>
            <a:r>
              <a:rPr lang="en-US" sz="5500" b="1" dirty="0" smtClean="0">
                <a:solidFill>
                  <a:srgbClr val="7030A0"/>
                </a:solidFill>
                <a:latin typeface="Bauhaus 93" pitchFamily="82" charset="0"/>
              </a:rPr>
              <a:t> Supply</a:t>
            </a:r>
            <a:r>
              <a:rPr lang="en-US" sz="5500" dirty="0" smtClean="0">
                <a:solidFill>
                  <a:srgbClr val="7030A0"/>
                </a:solidFill>
                <a:latin typeface="Bauhaus 93" pitchFamily="82" charset="0"/>
              </a:rPr>
              <a:t> </a:t>
            </a: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719263"/>
            <a:ext cx="9144000" cy="5138737"/>
          </a:xfrm>
          <a:noFill/>
        </p:spPr>
      </p:pic>
      <p:graphicFrame>
        <p:nvGraphicFramePr>
          <p:cNvPr id="38915" name="Object 11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CorelDRAW" r:id="rId4" imgW="914400" imgH="914400" progId="CorelDRAW.Graphic.12">
                  <p:embed/>
                </p:oleObj>
              </mc:Choice>
              <mc:Fallback>
                <p:oleObj name="CorelDRAW" r:id="rId4" imgW="914400" imgH="91440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5560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152400"/>
            <a:ext cx="9141724" cy="1143000"/>
          </a:xfrm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rgbClr val="7030A0"/>
                </a:solidFill>
                <a:latin typeface="Bauhaus 93" pitchFamily="82" charset="0"/>
              </a:rPr>
              <a:t>The </a:t>
            </a:r>
            <a:r>
              <a:rPr lang="en-US" sz="5000" b="1" dirty="0">
                <a:solidFill>
                  <a:srgbClr val="7030A0"/>
                </a:solidFill>
                <a:latin typeface="Bauhaus 93" pitchFamily="82" charset="0"/>
              </a:rPr>
              <a:t>Cooling Towers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4525963"/>
          </a:xfrm>
        </p:spPr>
        <p:txBody>
          <a:bodyPr>
            <a:normAutofit fontScale="92500"/>
          </a:bodyPr>
          <a:lstStyle/>
          <a:p>
            <a:r>
              <a:rPr lang="en-US" dirty="0">
                <a:cs typeface="Times New Roman" pitchFamily="18" charset="0"/>
              </a:rPr>
              <a:t>A number of parameters describe the performance of a cooling tower.</a:t>
            </a:r>
            <a:endParaRPr lang="en-IN" dirty="0">
              <a:cs typeface="Times New Roman" pitchFamily="18" charset="0"/>
            </a:endParaRPr>
          </a:p>
          <a:p>
            <a:r>
              <a:rPr lang="en-US" b="1" dirty="0">
                <a:cs typeface="Times New Roman" pitchFamily="18" charset="0"/>
              </a:rPr>
              <a:t>Range</a:t>
            </a:r>
            <a:r>
              <a:rPr lang="en-US" dirty="0">
                <a:cs typeface="Times New Roman" pitchFamily="18" charset="0"/>
              </a:rPr>
              <a:t> is the temperature difference between the hot water entering the cooling tower and the cold water leaving. </a:t>
            </a:r>
          </a:p>
          <a:p>
            <a:r>
              <a:rPr lang="en-US" dirty="0">
                <a:cs typeface="Times New Roman" pitchFamily="18" charset="0"/>
              </a:rPr>
              <a:t>The range is virtually identical with the condenser rise. </a:t>
            </a:r>
          </a:p>
          <a:p>
            <a:r>
              <a:rPr lang="en-US" dirty="0">
                <a:cs typeface="Times New Roman" pitchFamily="18" charset="0"/>
              </a:rPr>
              <a:t>Note that the range is not determined by performance of the tower, but is determined by the heat loading.</a:t>
            </a:r>
            <a:endParaRPr lang="en-IN" dirty="0"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5" name="Picture 4" descr="https://encrypted-tbn1.gstatic.com/images?q=tbn:ANd9GcQDqtILhP61ZbQ_84okuIUOxA-kcgp6doXpNg8CiUCR7A1_PitLf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895" y="4800600"/>
            <a:ext cx="4694830" cy="20574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CorelDRAW" r:id="rId4" imgW="1216008" imgH="612792" progId="CorelDRAW.Graphic.12">
                  <p:embed/>
                </p:oleObj>
              </mc:Choice>
              <mc:Fallback>
                <p:oleObj name="CorelDRAW" r:id="rId4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53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296400" cy="1143000"/>
          </a:xfrm>
        </p:spPr>
        <p:txBody>
          <a:bodyPr>
            <a:normAutofit fontScale="90000"/>
          </a:bodyPr>
          <a:lstStyle/>
          <a:p>
            <a:r>
              <a:rPr lang="en-US" sz="5600" b="1" dirty="0" smtClean="0">
                <a:solidFill>
                  <a:srgbClr val="7030A0"/>
                </a:solidFill>
                <a:latin typeface="Bauhaus 93" pitchFamily="82" charset="0"/>
              </a:rPr>
              <a:t>        </a:t>
            </a:r>
            <a:r>
              <a:rPr lang="en-US" sz="5400" b="1" dirty="0" smtClean="0">
                <a:solidFill>
                  <a:srgbClr val="7030A0"/>
                </a:solidFill>
                <a:latin typeface="Bauhaus 93" pitchFamily="82" charset="0"/>
              </a:rPr>
              <a:t>Cooling Tower Terminology </a:t>
            </a:r>
            <a:r>
              <a:rPr lang="en-US" sz="5400" dirty="0" smtClean="0">
                <a:solidFill>
                  <a:srgbClr val="7030A0"/>
                </a:solidFill>
              </a:rPr>
              <a:t/>
            </a:r>
            <a:br>
              <a:rPr lang="en-US" sz="5400" dirty="0" smtClean="0">
                <a:solidFill>
                  <a:srgbClr val="7030A0"/>
                </a:solidFill>
              </a:rPr>
            </a:br>
            <a:endParaRPr lang="en-US" sz="54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</a:t>
            </a:r>
            <a:r>
              <a:rPr lang="en-US" dirty="0"/>
              <a:t>Tower cools 1,000 GPM from </a:t>
            </a:r>
            <a:r>
              <a:rPr lang="en-US" dirty="0" smtClean="0"/>
              <a:t>45 ºC </a:t>
            </a:r>
            <a:r>
              <a:rPr lang="en-US" dirty="0"/>
              <a:t>to </a:t>
            </a:r>
            <a:r>
              <a:rPr lang="en-US" dirty="0" smtClean="0"/>
              <a:t>32 ºC </a:t>
            </a:r>
            <a:r>
              <a:rPr lang="en-US" dirty="0"/>
              <a:t>at </a:t>
            </a:r>
            <a:r>
              <a:rPr lang="en-US" dirty="0" smtClean="0"/>
              <a:t>28 ºC </a:t>
            </a:r>
            <a:r>
              <a:rPr lang="en-US" dirty="0"/>
              <a:t>wet bulb temperature and operates at 3 cycles of concentration. Calculate Range, Approach, Heat Rejection, Drift Loss, Evaporation Rate, Bleed Rate and Make-up water requirements. </a:t>
            </a:r>
          </a:p>
          <a:p>
            <a:r>
              <a:rPr lang="en-US" dirty="0"/>
              <a:t>1. Range: </a:t>
            </a:r>
            <a:r>
              <a:rPr lang="en-US" i="1" dirty="0"/>
              <a:t>(HWT – CWT) </a:t>
            </a:r>
            <a:r>
              <a:rPr lang="en-US" dirty="0"/>
              <a:t>= </a:t>
            </a:r>
            <a:r>
              <a:rPr lang="en-US" dirty="0" smtClean="0"/>
              <a:t>45 </a:t>
            </a:r>
            <a:r>
              <a:rPr lang="en-US" dirty="0"/>
              <a:t>- </a:t>
            </a:r>
            <a:r>
              <a:rPr lang="en-US" dirty="0" smtClean="0"/>
              <a:t>32 </a:t>
            </a:r>
            <a:r>
              <a:rPr lang="en-US" dirty="0"/>
              <a:t>= </a:t>
            </a:r>
            <a:r>
              <a:rPr lang="en-US" dirty="0" smtClean="0"/>
              <a:t>13 ºC </a:t>
            </a:r>
            <a:endParaRPr lang="en-US" dirty="0"/>
          </a:p>
          <a:p>
            <a:r>
              <a:rPr lang="en-US" dirty="0"/>
              <a:t>2. Approach: </a:t>
            </a:r>
            <a:r>
              <a:rPr lang="en-US" i="1" dirty="0"/>
              <a:t>(CWT – WBT) </a:t>
            </a:r>
            <a:r>
              <a:rPr lang="en-US" dirty="0"/>
              <a:t>= </a:t>
            </a:r>
            <a:r>
              <a:rPr lang="en-US" dirty="0" smtClean="0"/>
              <a:t>32 </a:t>
            </a:r>
            <a:r>
              <a:rPr lang="en-US" dirty="0"/>
              <a:t>- </a:t>
            </a:r>
            <a:r>
              <a:rPr lang="en-US" dirty="0" smtClean="0"/>
              <a:t>28 </a:t>
            </a:r>
            <a:r>
              <a:rPr lang="en-US" dirty="0"/>
              <a:t>= </a:t>
            </a:r>
            <a:r>
              <a:rPr lang="en-US" dirty="0" smtClean="0"/>
              <a:t>4ºC </a:t>
            </a:r>
            <a:endParaRPr lang="en-US" dirty="0"/>
          </a:p>
          <a:p>
            <a:r>
              <a:rPr lang="en-US" dirty="0"/>
              <a:t>3. Heat Rejection: </a:t>
            </a:r>
            <a:r>
              <a:rPr lang="en-US" i="1" dirty="0"/>
              <a:t>(Flow </a:t>
            </a:r>
            <a:r>
              <a:rPr lang="en-US" i="1" baseline="-25000" dirty="0"/>
              <a:t>GPM </a:t>
            </a:r>
            <a:r>
              <a:rPr lang="en-US" i="1" dirty="0"/>
              <a:t>X Range </a:t>
            </a:r>
            <a:r>
              <a:rPr lang="en-US" i="1" baseline="-25000" dirty="0"/>
              <a:t>ºF </a:t>
            </a:r>
            <a:r>
              <a:rPr lang="en-US" i="1" dirty="0"/>
              <a:t>X 500) </a:t>
            </a:r>
            <a:r>
              <a:rPr lang="en-US" dirty="0"/>
              <a:t>= 1,000 x 10 x 500 = 5,000,000 </a:t>
            </a:r>
            <a:r>
              <a:rPr lang="en-US" dirty="0" err="1"/>
              <a:t>btu’s</a:t>
            </a:r>
            <a:r>
              <a:rPr lang="en-US" dirty="0"/>
              <a:t>/</a:t>
            </a:r>
            <a:r>
              <a:rPr lang="en-US" dirty="0" err="1"/>
              <a:t>hr</a:t>
            </a:r>
            <a:r>
              <a:rPr lang="en-US" dirty="0"/>
              <a:t> = 5,000 MBH) </a:t>
            </a:r>
          </a:p>
          <a:p>
            <a:r>
              <a:rPr lang="en-US" dirty="0"/>
              <a:t>4. Typical Drift Loss</a:t>
            </a:r>
            <a:r>
              <a:rPr lang="en-US" i="1" dirty="0"/>
              <a:t>: (0.002% X Flow Rate) </a:t>
            </a:r>
            <a:r>
              <a:rPr lang="en-US" dirty="0"/>
              <a:t>= 0.00002 X 1,000 = 0.02 GPM </a:t>
            </a:r>
          </a:p>
          <a:p>
            <a:r>
              <a:rPr lang="en-US" dirty="0"/>
              <a:t>5. Evaporation Rate: </a:t>
            </a:r>
            <a:r>
              <a:rPr lang="en-US" i="1" dirty="0"/>
              <a:t>(Flow </a:t>
            </a:r>
            <a:r>
              <a:rPr lang="en-US" i="1" baseline="-25000" dirty="0"/>
              <a:t>GPM </a:t>
            </a:r>
            <a:r>
              <a:rPr lang="en-US" i="1" dirty="0"/>
              <a:t>X Range </a:t>
            </a:r>
            <a:r>
              <a:rPr lang="en-US" i="1" baseline="-25000" dirty="0"/>
              <a:t>ºF </a:t>
            </a:r>
            <a:r>
              <a:rPr lang="en-US" i="1" dirty="0"/>
              <a:t>/ 1,000) </a:t>
            </a:r>
            <a:r>
              <a:rPr lang="en-US" dirty="0"/>
              <a:t>= 1,000 X 10 / 1,000 = 10 GPM </a:t>
            </a:r>
          </a:p>
          <a:p>
            <a:r>
              <a:rPr lang="en-US" dirty="0"/>
              <a:t>6. Bleed Rate: </a:t>
            </a:r>
            <a:r>
              <a:rPr lang="en-US" i="1" dirty="0"/>
              <a:t>(Evaporation Rate </a:t>
            </a:r>
            <a:r>
              <a:rPr lang="en-US" i="1" baseline="-25000" dirty="0"/>
              <a:t>GPM </a:t>
            </a:r>
            <a:r>
              <a:rPr lang="en-US" i="1" dirty="0"/>
              <a:t>/ (Cycles-1) </a:t>
            </a:r>
            <a:r>
              <a:rPr lang="en-US" dirty="0"/>
              <a:t>= 10 / (3-1) = 5 GPM </a:t>
            </a:r>
          </a:p>
          <a:p>
            <a:r>
              <a:rPr lang="en-US" dirty="0"/>
              <a:t>7. Make-up Water Requirement: </a:t>
            </a:r>
            <a:r>
              <a:rPr lang="en-US" i="1" dirty="0"/>
              <a:t>(Evaporation Rate </a:t>
            </a:r>
            <a:r>
              <a:rPr lang="en-US" i="1" baseline="-25000" dirty="0"/>
              <a:t>GPM </a:t>
            </a:r>
            <a:r>
              <a:rPr lang="en-US" i="1" dirty="0"/>
              <a:t>X [Cycles/(Cycles-1)] ) </a:t>
            </a:r>
            <a:r>
              <a:rPr lang="en-US" dirty="0"/>
              <a:t>= 10 x 3/2 = 15 GPM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31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2914651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7030A0"/>
                </a:solidFill>
                <a:latin typeface="Bauhaus 93" pitchFamily="82" charset="0"/>
              </a:rPr>
              <a:t>Our Strength</a:t>
            </a:r>
            <a:r>
              <a:rPr lang="en-US" sz="4800" b="1" dirty="0" smtClean="0">
                <a:latin typeface="Bauhaus 93" pitchFamily="82" charset="0"/>
              </a:rPr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 </a:t>
            </a:r>
            <a:r>
              <a:rPr lang="en-US" sz="2800" dirty="0"/>
              <a:t>team of Engineers Having more than 2 Decades of experience in Process Cooling Towers of Various Industry like Steel, Fertilizer, Power, Cement, Sugar, Pharmaceutical etc. Under the Guidance of experts having more than 3 Decades of all round experience from Concept to Commissioning of all types of Cooling Towers</a:t>
            </a: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906570"/>
            <a:ext cx="3124200" cy="2951429"/>
          </a:xfrm>
          <a:prstGeom prst="rect">
            <a:avLst/>
          </a:prstGeom>
          <a:noFill/>
        </p:spPr>
      </p:pic>
      <p:pic>
        <p:nvPicPr>
          <p:cNvPr id="6" name="Picture 5" descr="ANd9GcSveDObyun-7D0Syjg6qZjBtAP9xTEt7q9EffNq3zX0et5h9mpCKPV-70U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06570"/>
            <a:ext cx="3407391" cy="2951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391" y="3906570"/>
            <a:ext cx="2590800" cy="2951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CorelDRAW" r:id="rId7" imgW="1216008" imgH="612792" progId="CorelDRAW.Graphic.12">
                  <p:embed/>
                </p:oleObj>
              </mc:Choice>
              <mc:Fallback>
                <p:oleObj name="CorelDRAW" r:id="rId7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041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600" dirty="0" smtClean="0">
                <a:solidFill>
                  <a:srgbClr val="7030A0"/>
                </a:solidFill>
                <a:latin typeface="Bauhaus 93" pitchFamily="82" charset="0"/>
              </a:rPr>
              <a:t>What We Do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1)  </a:t>
            </a:r>
            <a:r>
              <a:rPr lang="en-US" dirty="0"/>
              <a:t>Designing, Manufacturing, Supply, </a:t>
            </a:r>
            <a:r>
              <a:rPr lang="en-US" dirty="0" smtClean="0"/>
              <a:t>erection and </a:t>
            </a:r>
            <a:r>
              <a:rPr lang="en-US" dirty="0"/>
              <a:t>Commission </a:t>
            </a:r>
            <a:r>
              <a:rPr lang="en-US" dirty="0" smtClean="0"/>
              <a:t>of Cooling </a:t>
            </a:r>
            <a:r>
              <a:rPr lang="en-US" dirty="0"/>
              <a:t>Tower in RCC, Treated Timber, </a:t>
            </a:r>
            <a:r>
              <a:rPr lang="en-US" dirty="0" err="1"/>
              <a:t>Pultruded</a:t>
            </a:r>
            <a:r>
              <a:rPr lang="en-US" dirty="0"/>
              <a:t> FRP and </a:t>
            </a:r>
            <a:r>
              <a:rPr lang="en-US" dirty="0" err="1"/>
              <a:t>Moduled</a:t>
            </a:r>
            <a:r>
              <a:rPr lang="en-US" dirty="0"/>
              <a:t> FRP (Small Package Cooling Towers) </a:t>
            </a:r>
          </a:p>
          <a:p>
            <a:r>
              <a:rPr lang="en-US" dirty="0" smtClean="0"/>
              <a:t>2) </a:t>
            </a:r>
            <a:r>
              <a:rPr lang="en-US" dirty="0"/>
              <a:t>Re-design existing Cooling Tower for enhancement of Cooling Performance and Reduction of    Operating Power Consumption with a view of Low maintenance</a:t>
            </a:r>
          </a:p>
          <a:p>
            <a:r>
              <a:rPr lang="en-US" dirty="0"/>
              <a:t>3</a:t>
            </a:r>
            <a:r>
              <a:rPr lang="en-US" dirty="0" smtClean="0"/>
              <a:t>) </a:t>
            </a:r>
            <a:r>
              <a:rPr lang="en-US" dirty="0"/>
              <a:t>Under Performing Cooling Towers are inspected and identify the problems with thoroughly inspection and We proposed  appropriate solution with redesigning to enhancing the required performance of Cooling  Towers  </a:t>
            </a:r>
          </a:p>
          <a:p>
            <a:endParaRPr lang="en-US" dirty="0"/>
          </a:p>
        </p:txBody>
      </p:sp>
      <p:pic>
        <p:nvPicPr>
          <p:cNvPr id="4" name="Picture 3" descr="https://encrypted-tbn0.gstatic.com/images?q=tbn:ANd9GcT7unHdVkxkQTRvE4SLFGB8QjDufDX313Wf3j1pK2l7WL0ENjK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5"/>
            <a:ext cx="3002280" cy="15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Image result for cooling tower presentatio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5410200" cy="18288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CorelDRAW" r:id="rId5" imgW="1216008" imgH="612792" progId="CorelDRAW.Graphic.12">
                  <p:embed/>
                </p:oleObj>
              </mc:Choice>
              <mc:Fallback>
                <p:oleObj name="CorelDRAW" r:id="rId5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633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600" b="1" u="sng" dirty="0" smtClean="0">
                <a:solidFill>
                  <a:srgbClr val="7030A0"/>
                </a:solidFill>
                <a:latin typeface="Bauhaus 93" pitchFamily="82" charset="0"/>
              </a:rPr>
              <a:t>Our Credibility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The </a:t>
            </a:r>
            <a:r>
              <a:rPr lang="en-US" dirty="0"/>
              <a:t>Company is Established about 2 Decades back and have Presence </a:t>
            </a:r>
            <a:r>
              <a:rPr lang="en-US" dirty="0" smtClean="0"/>
              <a:t>in all </a:t>
            </a:r>
            <a:r>
              <a:rPr lang="en-US" dirty="0"/>
              <a:t>over India, East Asian Countries, Gulf and Africa. Having started with the Manufacturing of Energy Efficient FRP Hollow Blade Fan Assembly, </a:t>
            </a:r>
            <a:r>
              <a:rPr lang="en-US" dirty="0" smtClean="0"/>
              <a:t>Now We </a:t>
            </a:r>
            <a:r>
              <a:rPr lang="en-US" dirty="0"/>
              <a:t>are into a Complete Cooling Tower </a:t>
            </a:r>
            <a:r>
              <a:rPr lang="en-US" dirty="0" smtClean="0"/>
              <a:t>Company &amp; ACC, ACHE.</a:t>
            </a:r>
            <a:endParaRPr lang="en-US" dirty="0"/>
          </a:p>
          <a:p>
            <a:pPr algn="just"/>
            <a:r>
              <a:rPr lang="en-US" dirty="0"/>
              <a:t>We offer Service of </a:t>
            </a:r>
            <a:r>
              <a:rPr lang="en-US" dirty="0" smtClean="0"/>
              <a:t>Design, </a:t>
            </a:r>
            <a:r>
              <a:rPr lang="en-US" dirty="0"/>
              <a:t>Manufacturing, Supply , Erection, Commissioning of Cooling Tower </a:t>
            </a:r>
            <a:r>
              <a:rPr lang="en-US" dirty="0" smtClean="0"/>
              <a:t>and </a:t>
            </a:r>
            <a:r>
              <a:rPr lang="en-US" dirty="0"/>
              <a:t>After Sales Service, </a:t>
            </a:r>
            <a:endParaRPr lang="en-US" dirty="0" smtClean="0"/>
          </a:p>
          <a:p>
            <a:pPr algn="just"/>
            <a:r>
              <a:rPr lang="en-US" dirty="0" smtClean="0"/>
              <a:t>We repair &amp; </a:t>
            </a:r>
            <a:r>
              <a:rPr lang="en-US" dirty="0"/>
              <a:t>Maintenances of Cooling Tower in all type </a:t>
            </a:r>
            <a:r>
              <a:rPr lang="en-US" dirty="0" smtClean="0"/>
              <a:t>&amp; Make of Cooling Tower.</a:t>
            </a:r>
            <a:endParaRPr lang="en-US" dirty="0"/>
          </a:p>
          <a:p>
            <a:pPr algn="just"/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0" y="0"/>
          <a:ext cx="13716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CorelDRAW" r:id="rId3" imgW="1216008" imgH="612792" progId="CorelDRAW.Graphic.12">
                  <p:embed/>
                </p:oleObj>
              </mc:Choice>
              <mc:Fallback>
                <p:oleObj name="CorelDRAW" r:id="rId3" imgW="1216008" imgH="612792" progId="CorelDRAW.Graphic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71600" cy="7048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588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1174</Words>
  <Application>Microsoft Office PowerPoint</Application>
  <PresentationFormat>On-screen Show (4:3)</PresentationFormat>
  <Paragraphs>196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Bauhaus 93</vt:lpstr>
      <vt:lpstr>Bodoni MT</vt:lpstr>
      <vt:lpstr>Bodoni MT Black</vt:lpstr>
      <vt:lpstr>Calibri</vt:lpstr>
      <vt:lpstr>Times New Roman</vt:lpstr>
      <vt:lpstr>Wingdings</vt:lpstr>
      <vt:lpstr>Office Theme</vt:lpstr>
      <vt:lpstr>CorelDRAW</vt:lpstr>
      <vt:lpstr>WELCOME   </vt:lpstr>
      <vt:lpstr>PowerPoint Presentation</vt:lpstr>
      <vt:lpstr>Our Vision</vt:lpstr>
      <vt:lpstr>Aerotech Supply </vt:lpstr>
      <vt:lpstr>The Cooling Towers</vt:lpstr>
      <vt:lpstr>        Cooling Tower Terminology  </vt:lpstr>
      <vt:lpstr>Our Strength  A team of Engineers Having more than 2 Decades of experience in Process Cooling Towers of Various Industry like Steel, Fertilizer, Power, Cement, Sugar, Pharmaceutical etc. Under the Guidance of experts having more than 3 Decades of all round experience from Concept to Commissioning of all types of Cooling Towers</vt:lpstr>
      <vt:lpstr>What We Do </vt:lpstr>
      <vt:lpstr>Our Credibility </vt:lpstr>
      <vt:lpstr>       The Assignment (Sample Case Study)</vt:lpstr>
      <vt:lpstr>       Cooling Tower Designed for </vt:lpstr>
      <vt:lpstr>OBSERVATION  1</vt:lpstr>
      <vt:lpstr>OBSERVATION 2</vt:lpstr>
      <vt:lpstr>OBSERVAYION 3</vt:lpstr>
      <vt:lpstr>OBSERVATION 4</vt:lpstr>
      <vt:lpstr>OBSERVATION 5</vt:lpstr>
      <vt:lpstr>EXISTING CT TEST REPORT </vt:lpstr>
      <vt:lpstr>     Aerotech Designed Proposal </vt:lpstr>
      <vt:lpstr>    PROPOSSED DESIGNE DATA </vt:lpstr>
      <vt:lpstr>AIR SIDE DATA </vt:lpstr>
      <vt:lpstr>    FAN CHARACTERISTIC CURVE </vt:lpstr>
      <vt:lpstr>         MODIFICATION ON FAN STACK &amp; Diagonal </vt:lpstr>
      <vt:lpstr>         IMPROVMENTS WATER FLOW </vt:lpstr>
      <vt:lpstr>PURCHASE ORDER </vt:lpstr>
      <vt:lpstr>   Fan stack Height Increased</vt:lpstr>
      <vt:lpstr>      Changed Fan Configuration </vt:lpstr>
      <vt:lpstr>      Improved Mechanical Support </vt:lpstr>
      <vt:lpstr>      Aerotech Four Stage Nozzle </vt:lpstr>
      <vt:lpstr>    MODIFIED CT PERFORMANCE TEST REPORT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team of Engineers Having more than 2 Decades of experience in Process Cooling Towers of Various Industry like Steel, Fertilizer, Power, Cement, Sugar, Pharmaceutical etc. Under the Guidance of experts having more than 3 Decades of all round experience from Concept to Commissioning of all types of Cooling Towers</dc:title>
  <dc:creator>Aero</dc:creator>
  <cp:lastModifiedBy>Admin</cp:lastModifiedBy>
  <cp:revision>75</cp:revision>
  <dcterms:created xsi:type="dcterms:W3CDTF">2015-03-14T09:12:39Z</dcterms:created>
  <dcterms:modified xsi:type="dcterms:W3CDTF">2016-04-03T06:50:26Z</dcterms:modified>
</cp:coreProperties>
</file>